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sldIdLst>
    <p:sldId id="343" r:id="rId2"/>
    <p:sldId id="344" r:id="rId3"/>
    <p:sldId id="256" r:id="rId4"/>
    <p:sldId id="266" r:id="rId5"/>
    <p:sldId id="265" r:id="rId6"/>
    <p:sldId id="264" r:id="rId7"/>
    <p:sldId id="263" r:id="rId8"/>
    <p:sldId id="262" r:id="rId9"/>
    <p:sldId id="261" r:id="rId10"/>
    <p:sldId id="260" r:id="rId11"/>
    <p:sldId id="259" r:id="rId12"/>
    <p:sldId id="258" r:id="rId13"/>
    <p:sldId id="257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</p:sldIdLst>
  <p:sldSz cx="9144000" cy="6858000" type="screen4x3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4" autoAdjust="0"/>
    <p:restoredTop sz="94722" autoAdjust="0"/>
  </p:normalViewPr>
  <p:slideViewPr>
    <p:cSldViewPr>
      <p:cViewPr varScale="1">
        <p:scale>
          <a:sx n="88" d="100"/>
          <a:sy n="88" d="100"/>
        </p:scale>
        <p:origin x="-99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01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>
            <a:shade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-152400"/>
            <a:ext cx="10398265" cy="71553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600" y="957601"/>
            <a:ext cx="7772400" cy="860425"/>
          </a:xfrm>
        </p:spPr>
        <p:txBody>
          <a:bodyPr anchor="b" anchorCtr="0"/>
          <a:lstStyle>
            <a:lvl1pPr algn="l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676400"/>
            <a:ext cx="7753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87" y="1295401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35600" y="593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5111750" cy="4678363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8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4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20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20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0" y="1524000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457200"/>
            <a:ext cx="6858000" cy="6397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10600" y="974400"/>
            <a:ext cx="6876000" cy="457200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199"/>
            <a:ext cx="3962400" cy="33813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3000" y="304800"/>
            <a:ext cx="6934200" cy="4267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762000"/>
            <a:ext cx="3962400" cy="804863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2EF7EF68-1496-48E5-BF81-CB0C9B9A80C7}" type="datetimeFigureOut">
              <a:rPr lang="hr-HR" smtClean="0"/>
              <a:t>01.07.2010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48600" y="503239"/>
            <a:ext cx="1219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3237"/>
            <a:ext cx="7162800" cy="62785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hr-HR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81000" y="3130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81000" y="1711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81000" y="24210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381000" y="3769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81000" y="44784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1000" y="5257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7178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1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457200" y="6638075"/>
            <a:ext cx="2133600" cy="365125"/>
          </a:xfrm>
        </p:spPr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1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971800" y="1447801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3048000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971800" y="3048000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762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28575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56388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762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28575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56388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1447801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1752601"/>
            <a:ext cx="4040188" cy="4068763"/>
          </a:xfrm>
        </p:spPr>
        <p:txBody>
          <a:bodyPr/>
          <a:lstStyle>
            <a:lvl1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1pPr>
            <a:lvl2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2pPr>
            <a:lvl3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800"/>
            </a:lvl3pPr>
            <a:lvl4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4pPr>
            <a:lvl5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039" y="1752601"/>
            <a:ext cx="4041775" cy="4068763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0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1800"/>
            </a:lvl3pPr>
            <a:lvl4pPr>
              <a:buClr>
                <a:schemeClr val="bg1">
                  <a:lumMod val="95000"/>
                </a:schemeClr>
              </a:buClr>
              <a:defRPr sz="1600"/>
            </a:lvl4pPr>
            <a:lvl5pPr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2"/>
          </p:nvPr>
        </p:nvSpPr>
        <p:spPr>
          <a:xfrm>
            <a:off x="4494212" y="1447802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4400" y="974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200" y="808364"/>
            <a:ext cx="8229600" cy="5059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hr-HR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395AEB52-07FF-4409-9B77-38DFD6A91A77}" type="slidenum">
              <a:rPr lang="hr-HR" smtClean="0"/>
              <a:t>‹#›</a:t>
            </a:fld>
            <a:endParaRPr lang="hr-HR"/>
          </a:p>
        </p:txBody>
      </p:sp>
      <p:sp>
        <p:nvSpPr>
          <p:cNvPr id="7" name="TextBox 6"/>
          <p:cNvSpPr txBox="1"/>
          <p:nvPr/>
        </p:nvSpPr>
        <p:spPr>
          <a:xfrm>
            <a:off x="5257800" y="2895600"/>
            <a:ext cx="1219200" cy="106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10200" y="2667000"/>
            <a:ext cx="1447800" cy="1371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xStyles>
    <p:titleStyle>
      <a:lvl1pPr algn="l" defTabSz="914400" rtl="0" eaLnBrk="1" latinLnBrk="0" hangingPunct="1">
        <a:spcBef>
          <a:spcPct val="0"/>
        </a:spcBef>
        <a:buClr>
          <a:schemeClr val="bg1">
            <a:lumMod val="95000"/>
          </a:schemeClr>
        </a:buClr>
        <a:buFont typeface="Arial" pitchFamily="34" charset="0"/>
        <a:buChar char="•"/>
        <a:defRPr sz="3600" b="1" kern="1200" baseline="0">
          <a:solidFill>
            <a:schemeClr val="bg1"/>
          </a:solidFill>
          <a:latin typeface="+mj-lt"/>
          <a:ea typeface="+mj-ea"/>
          <a:cs typeface="Segoe UI" pitchFamily="34" charset="0"/>
        </a:defRPr>
      </a:lvl1pPr>
    </p:titleStyle>
    <p:bodyStyle>
      <a:lvl1pPr marL="173038" indent="-17303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Segoe UI" pitchFamily="34" charset="0"/>
        </a:defRPr>
      </a:lvl1pPr>
      <a:lvl2pPr marL="627063" indent="-169863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Segoe UI" pitchFamily="34" charset="0"/>
        </a:defRPr>
      </a:lvl2pPr>
      <a:lvl3pPr marL="10302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Segoe UI" pitchFamily="34" charset="0"/>
        </a:defRPr>
      </a:lvl3pPr>
      <a:lvl4pPr marL="1482725" indent="-111125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4pPr>
      <a:lvl5pPr marL="19446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688" y="692696"/>
            <a:ext cx="5112568" cy="41044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hr-HR" sz="260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Algoritmi i strukture podataka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r-HR" sz="260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hr-HR" sz="2600" dirty="0"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r-HR" sz="260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hr-HR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Obilazak stabla 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hr-HR" i="1" baseline="0" dirty="0" smtClean="0">
                <a:latin typeface="Times New Roman" pitchFamily="18" charset="0"/>
                <a:ea typeface="+mj-ea"/>
                <a:cs typeface="Times New Roman" pitchFamily="18" charset="0"/>
              </a:rPr>
              <a:t>(preorder,</a:t>
            </a:r>
            <a:r>
              <a:rPr lang="hr-HR" i="1" dirty="0" smtClean="0">
                <a:latin typeface="Times New Roman" pitchFamily="18" charset="0"/>
                <a:ea typeface="+mj-ea"/>
                <a:cs typeface="Times New Roman" pitchFamily="18" charset="0"/>
              </a:rPr>
              <a:t> inorder,postorder</a:t>
            </a:r>
            <a:r>
              <a:rPr lang="hr-HR" i="1" baseline="0" dirty="0" smtClean="0">
                <a:latin typeface="Times New Roman" pitchFamily="18" charset="0"/>
                <a:ea typeface="+mj-ea"/>
                <a:cs typeface="Times New Roman" pitchFamily="18" charset="0"/>
              </a:rPr>
              <a:t>)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hr-HR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2.Zadatak PZI 2006</a:t>
            </a:r>
            <a:r>
              <a:rPr kumimoji="0" lang="hr-HR" sz="260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.</a:t>
            </a:r>
            <a:endParaRPr kumimoji="0" lang="hr-HR" sz="260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66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6819969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216013" y="3981636"/>
            <a:ext cx="380323" cy="268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27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6819969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00292" y="4985455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216013" y="3981636"/>
            <a:ext cx="380323" cy="268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216013" y="4754218"/>
            <a:ext cx="380323" cy="23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272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6819969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00292" y="4985455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19187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216013" y="3981636"/>
            <a:ext cx="380323" cy="268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216013" y="4754218"/>
            <a:ext cx="380323" cy="23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54786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893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6819969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00292" y="4985455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19187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95832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216013" y="3981636"/>
            <a:ext cx="380323" cy="268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216013" y="4754218"/>
            <a:ext cx="380323" cy="23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54786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191876" y="5517232"/>
            <a:ext cx="396044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074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/>
              <a:t>b</a:t>
            </a:r>
            <a:r>
              <a:rPr lang="hr-HR" sz="1400" dirty="0" smtClean="0"/>
              <a:t>) Napisati </a:t>
            </a:r>
            <a:r>
              <a:rPr lang="hr-HR" sz="1400" dirty="0"/>
              <a:t>funkcije za preorder, inorder, i postorder ispis stabla. Obavezno navesti koja funkcija koristi koji način  </a:t>
            </a:r>
            <a:endParaRPr lang="hr-HR" sz="1400" dirty="0" smtClean="0"/>
          </a:p>
          <a:p>
            <a:r>
              <a:rPr lang="hr-HR" sz="1400" dirty="0" smtClean="0"/>
              <a:t>     obilaska </a:t>
            </a:r>
            <a:r>
              <a:rPr lang="hr-HR" sz="1400" dirty="0"/>
              <a:t>stabla. </a:t>
            </a:r>
            <a:endParaRPr lang="hr-HR" sz="1400" dirty="0" smtClean="0"/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inorder (cvor *korijen)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if (korijen != NULL)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inorder (korijen-&gt;lijevo);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printf ("%s \n", korijen-&gt;element);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inorder (korijen-&gt;desno);</a:t>
            </a:r>
          </a:p>
          <a:p>
            <a:endParaRPr lang="pl-PL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preorder (cvor *korijen)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if (korijen != NULL)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printf ("%s \n", korijen-&gt;element);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preorder (korijen-&gt;lijevo);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preorder (korijen-&gt;desno);</a:t>
            </a:r>
          </a:p>
          <a:p>
            <a:endParaRPr lang="pl-PL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postorder (cvor *korijen)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if (korijen != NULL) {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postorder (korijen-&gt;lijevo);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postorder (korijen-&gt;desno);</a:t>
            </a:r>
          </a:p>
          <a:p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		printf ("%s \n", korijen-&gt;element);</a:t>
            </a:r>
          </a:p>
        </p:txBody>
      </p:sp>
    </p:spTree>
    <p:extLst>
      <p:ext uri="{BB962C8B-B14F-4D97-AF65-F5344CB8AC3E}">
        <p14:creationId xmlns:p14="http://schemas.microsoft.com/office/powerpoint/2010/main" val="2981523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6819969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00292" y="4985455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19187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95832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216013" y="3981636"/>
            <a:ext cx="380323" cy="268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216013" y="4754218"/>
            <a:ext cx="380323" cy="23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54786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191876" y="5517232"/>
            <a:ext cx="396044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288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r>
              <a:rPr lang="pl-PL" sz="14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1400" dirty="0" smtClean="0">
                <a:latin typeface="Times New Roman" pitchFamily="18" charset="0"/>
                <a:cs typeface="Times New Roman" pitchFamily="18" charset="0"/>
              </a:rPr>
              <a:t>  E sad sam ja mislio OVAKO </a:t>
            </a:r>
            <a:r>
              <a:rPr lang="pl-PL" sz="1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 nema smijeha 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023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481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			</a:t>
            </a:r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b="1" u="sng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567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r>
              <a:rPr lang="pl-PL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798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7584" y="764704"/>
            <a:ext cx="7753800" cy="3456384"/>
          </a:xfrm>
        </p:spPr>
        <p:txBody>
          <a:bodyPr>
            <a:normAutofit/>
          </a:bodyPr>
          <a:lstStyle/>
          <a:p>
            <a:r>
              <a:rPr lang="hr-HR" dirty="0" smtClean="0"/>
              <a:t>NAPOMENA: - ovaj materijal je nastao nabrzinu</a:t>
            </a:r>
          </a:p>
          <a:p>
            <a:r>
              <a:rPr lang="hr-HR" dirty="0"/>
              <a:t>	 </a:t>
            </a:r>
            <a:r>
              <a:rPr lang="hr-HR" dirty="0" smtClean="0"/>
              <a:t>          - ako uvidite greške obavezno javite</a:t>
            </a:r>
          </a:p>
          <a:p>
            <a:r>
              <a:rPr lang="hr-HR" dirty="0"/>
              <a:t>	</a:t>
            </a:r>
            <a:r>
              <a:rPr lang="hr-HR" dirty="0" smtClean="0"/>
              <a:t>           - ovo je moj načni kako sam shvatio obilaženje 		stabla</a:t>
            </a:r>
          </a:p>
          <a:p>
            <a:r>
              <a:rPr lang="hr-HR" dirty="0" smtClean="0"/>
              <a:t>	           - za lakše razumijevanje, stablo sam dopunio  			nulama ili krugovima</a:t>
            </a:r>
          </a:p>
          <a:p>
            <a:r>
              <a:rPr lang="hr-HR" dirty="0"/>
              <a:t>	</a:t>
            </a:r>
            <a:r>
              <a:rPr lang="hr-HR" dirty="0" smtClean="0"/>
              <a:t>           - stranica koja mi je pomogla</a:t>
            </a:r>
          </a:p>
          <a:p>
            <a:r>
              <a:rPr lang="hr-HR" sz="1800" dirty="0" smtClean="0"/>
              <a:t>	http</a:t>
            </a:r>
            <a:r>
              <a:rPr lang="hr-HR" sz="1800" dirty="0"/>
              <a:t>://spider.usask.ca/resources/csconcepts/1998_6/bintree/2-2.html</a:t>
            </a:r>
            <a:endParaRPr lang="hr-HR" sz="1800" dirty="0" smtClean="0"/>
          </a:p>
        </p:txBody>
      </p:sp>
    </p:spTree>
    <p:extLst>
      <p:ext uri="{BB962C8B-B14F-4D97-AF65-F5344CB8AC3E}">
        <p14:creationId xmlns:p14="http://schemas.microsoft.com/office/powerpoint/2010/main" val="304572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r>
              <a:rPr lang="pl-PL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338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17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2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r>
              <a:rPr lang="pl-PL" sz="1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819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028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146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416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642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53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622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2.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854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44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822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33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455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242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916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548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7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260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678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4350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PREORDER</a:t>
            </a:r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	               </a:t>
            </a:r>
          </a:p>
          <a:p>
            <a:endParaRPr lang="pl-PL" sz="1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pl-PL" sz="14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537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859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14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781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91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647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222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442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472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47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10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hr-HR" sz="1400" dirty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b="1" dirty="0" smtClean="0">
                <a:latin typeface="Times New Roman" pitchFamily="18" charset="0"/>
                <a:cs typeface="Times New Roman" pitchFamily="18" charset="0"/>
              </a:rPr>
              <a:t> 					7 je veće od 2 pa ide DESNO 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700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3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408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649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212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60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74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153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11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329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941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022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549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04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591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88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42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378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48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48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87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846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650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881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12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445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191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481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442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541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58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451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01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700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597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064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325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3506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556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143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41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pl-PL" sz="1400" dirty="0" smtClean="0"/>
              <a:t>c</a:t>
            </a:r>
            <a:r>
              <a:rPr lang="pl-PL" sz="1400" dirty="0"/>
              <a:t>) Napisati što bi svaka od funkcija iz </a:t>
            </a:r>
            <a:r>
              <a:rPr lang="pl-PL" sz="1400" b="1" dirty="0"/>
              <a:t>b) </a:t>
            </a:r>
            <a:r>
              <a:rPr lang="pl-PL" sz="1400" dirty="0"/>
              <a:t>ispisala za stablo iz </a:t>
            </a:r>
            <a:r>
              <a:rPr lang="pl-PL" sz="1400" b="1" dirty="0"/>
              <a:t>a). </a:t>
            </a:r>
            <a:endParaRPr lang="pl-PL" sz="1400" b="1" dirty="0" smtClean="0"/>
          </a:p>
          <a:p>
            <a:endParaRPr lang="pl-PL" sz="1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pl-PL" sz="14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pl-PL" sz="1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POSTORDER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491880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96336" y="350100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160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708920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84482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1" name="Rectangle 10"/>
          <p:cNvSpPr/>
          <p:nvPr/>
        </p:nvSpPr>
        <p:spPr>
          <a:xfrm>
            <a:off x="7092280" y="4250162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8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80312" y="4941168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76056" y="5013176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6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04048" y="5805264"/>
            <a:ext cx="792088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5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  <a:endCxn id="10" idx="2"/>
          </p:cNvCxnSpPr>
          <p:nvPr/>
        </p:nvCxnSpPr>
        <p:spPr>
          <a:xfrm flipV="1">
            <a:off x="1367644" y="2348880"/>
            <a:ext cx="2407332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2"/>
            <a:endCxn id="9" idx="0"/>
          </p:cNvCxnSpPr>
          <p:nvPr/>
        </p:nvCxnSpPr>
        <p:spPr>
          <a:xfrm>
            <a:off x="3774976" y="2348880"/>
            <a:ext cx="2273188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9" idx="2"/>
          </p:cNvCxnSpPr>
          <p:nvPr/>
        </p:nvCxnSpPr>
        <p:spPr>
          <a:xfrm flipV="1">
            <a:off x="3887924" y="3212976"/>
            <a:ext cx="2160240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2"/>
            <a:endCxn id="7" idx="0"/>
          </p:cNvCxnSpPr>
          <p:nvPr/>
        </p:nvCxnSpPr>
        <p:spPr>
          <a:xfrm>
            <a:off x="6048164" y="3212976"/>
            <a:ext cx="1944216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3887924" y="4005064"/>
            <a:ext cx="1152128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1" idx="0"/>
            <a:endCxn id="7" idx="2"/>
          </p:cNvCxnSpPr>
          <p:nvPr/>
        </p:nvCxnSpPr>
        <p:spPr>
          <a:xfrm flipV="1">
            <a:off x="7488324" y="4005064"/>
            <a:ext cx="504056" cy="245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2"/>
            <a:endCxn id="13" idx="0"/>
          </p:cNvCxnSpPr>
          <p:nvPr/>
        </p:nvCxnSpPr>
        <p:spPr>
          <a:xfrm>
            <a:off x="7488324" y="4754218"/>
            <a:ext cx="288032" cy="186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2"/>
            <a:endCxn id="14" idx="0"/>
          </p:cNvCxnSpPr>
          <p:nvPr/>
        </p:nvCxnSpPr>
        <p:spPr>
          <a:xfrm>
            <a:off x="5040052" y="4725144"/>
            <a:ext cx="43204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4" idx="2"/>
            <a:endCxn id="15" idx="0"/>
          </p:cNvCxnSpPr>
          <p:nvPr/>
        </p:nvCxnSpPr>
        <p:spPr>
          <a:xfrm flipH="1">
            <a:off x="5400092" y="5517232"/>
            <a:ext cx="7200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2627784" y="4149080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4" name="Straight Connector 3"/>
          <p:cNvCxnSpPr>
            <a:stCxn id="6" idx="2"/>
            <a:endCxn id="2" idx="0"/>
          </p:cNvCxnSpPr>
          <p:nvPr/>
        </p:nvCxnSpPr>
        <p:spPr>
          <a:xfrm flipH="1">
            <a:off x="2861810" y="4005064"/>
            <a:ext cx="102611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103948" y="5013176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8" name="Straight Connector 17"/>
          <p:cNvCxnSpPr>
            <a:stCxn id="26" idx="0"/>
            <a:endCxn id="12" idx="2"/>
          </p:cNvCxnSpPr>
          <p:nvPr/>
        </p:nvCxnSpPr>
        <p:spPr>
          <a:xfrm flipV="1">
            <a:off x="4337974" y="4725144"/>
            <a:ext cx="702078" cy="2880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167844" y="4999857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2" name="Oval 31"/>
          <p:cNvSpPr/>
          <p:nvPr/>
        </p:nvSpPr>
        <p:spPr>
          <a:xfrm>
            <a:off x="2051720" y="4985861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Oval 32"/>
          <p:cNvSpPr/>
          <p:nvPr/>
        </p:nvSpPr>
        <p:spPr>
          <a:xfrm>
            <a:off x="8152304" y="4271629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4" name="Oval 33"/>
          <p:cNvSpPr/>
          <p:nvPr/>
        </p:nvSpPr>
        <p:spPr>
          <a:xfrm>
            <a:off x="6660232" y="4970242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Oval 34"/>
          <p:cNvSpPr/>
          <p:nvPr/>
        </p:nvSpPr>
        <p:spPr>
          <a:xfrm>
            <a:off x="4427984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6" name="Oval 35"/>
          <p:cNvSpPr/>
          <p:nvPr/>
        </p:nvSpPr>
        <p:spPr>
          <a:xfrm>
            <a:off x="5832140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Oval 37"/>
          <p:cNvSpPr/>
          <p:nvPr/>
        </p:nvSpPr>
        <p:spPr>
          <a:xfrm>
            <a:off x="3905926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Oval 39"/>
          <p:cNvSpPr/>
          <p:nvPr/>
        </p:nvSpPr>
        <p:spPr>
          <a:xfrm>
            <a:off x="3367945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Oval 41"/>
          <p:cNvSpPr/>
          <p:nvPr/>
        </p:nvSpPr>
        <p:spPr>
          <a:xfrm>
            <a:off x="2854271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Oval 43"/>
          <p:cNvSpPr/>
          <p:nvPr/>
        </p:nvSpPr>
        <p:spPr>
          <a:xfrm>
            <a:off x="2349142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5" name="Oval 44"/>
          <p:cNvSpPr/>
          <p:nvPr/>
        </p:nvSpPr>
        <p:spPr>
          <a:xfrm>
            <a:off x="1830659" y="5834338"/>
            <a:ext cx="468052" cy="40297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29" name="Straight Connector 28"/>
          <p:cNvCxnSpPr>
            <a:stCxn id="2" idx="4"/>
            <a:endCxn id="32" idx="0"/>
          </p:cNvCxnSpPr>
          <p:nvPr/>
        </p:nvCxnSpPr>
        <p:spPr>
          <a:xfrm flipH="1">
            <a:off x="2285746" y="4552054"/>
            <a:ext cx="576064" cy="433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4"/>
            <a:endCxn id="31" idx="0"/>
          </p:cNvCxnSpPr>
          <p:nvPr/>
        </p:nvCxnSpPr>
        <p:spPr>
          <a:xfrm>
            <a:off x="2861810" y="4552054"/>
            <a:ext cx="540060" cy="447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1" idx="2"/>
            <a:endCxn id="34" idx="0"/>
          </p:cNvCxnSpPr>
          <p:nvPr/>
        </p:nvCxnSpPr>
        <p:spPr>
          <a:xfrm flipH="1">
            <a:off x="6894258" y="4754218"/>
            <a:ext cx="594066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7" idx="2"/>
            <a:endCxn id="33" idx="0"/>
          </p:cNvCxnSpPr>
          <p:nvPr/>
        </p:nvCxnSpPr>
        <p:spPr>
          <a:xfrm>
            <a:off x="7992380" y="4005064"/>
            <a:ext cx="393950" cy="266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4" idx="2"/>
            <a:endCxn id="36" idx="0"/>
          </p:cNvCxnSpPr>
          <p:nvPr/>
        </p:nvCxnSpPr>
        <p:spPr>
          <a:xfrm>
            <a:off x="5472100" y="5517232"/>
            <a:ext cx="594066" cy="317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6" idx="4"/>
            <a:endCxn id="35" idx="0"/>
          </p:cNvCxnSpPr>
          <p:nvPr/>
        </p:nvCxnSpPr>
        <p:spPr>
          <a:xfrm>
            <a:off x="4337974" y="5416150"/>
            <a:ext cx="324036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6" idx="4"/>
            <a:endCxn id="38" idx="0"/>
          </p:cNvCxnSpPr>
          <p:nvPr/>
        </p:nvCxnSpPr>
        <p:spPr>
          <a:xfrm flipH="1">
            <a:off x="4139952" y="5416150"/>
            <a:ext cx="198022" cy="418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1" idx="4"/>
            <a:endCxn id="40" idx="0"/>
          </p:cNvCxnSpPr>
          <p:nvPr/>
        </p:nvCxnSpPr>
        <p:spPr>
          <a:xfrm>
            <a:off x="3401870" y="5402831"/>
            <a:ext cx="200101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31" idx="4"/>
            <a:endCxn id="42" idx="0"/>
          </p:cNvCxnSpPr>
          <p:nvPr/>
        </p:nvCxnSpPr>
        <p:spPr>
          <a:xfrm flipH="1">
            <a:off x="3088297" y="5402831"/>
            <a:ext cx="313573" cy="431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2" idx="4"/>
            <a:endCxn id="44" idx="0"/>
          </p:cNvCxnSpPr>
          <p:nvPr/>
        </p:nvCxnSpPr>
        <p:spPr>
          <a:xfrm>
            <a:off x="2285746" y="5388835"/>
            <a:ext cx="297422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2" idx="4"/>
            <a:endCxn id="45" idx="0"/>
          </p:cNvCxnSpPr>
          <p:nvPr/>
        </p:nvCxnSpPr>
        <p:spPr>
          <a:xfrm flipH="1">
            <a:off x="2064685" y="5388835"/>
            <a:ext cx="221061" cy="445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054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334397"/>
            <a:ext cx="85689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2. U binarno stablo spremaju se cjelobrojni podaci (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). Zadan je niz brojeva: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    2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7, 3, 1, 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, 10, 8, 9, 6 i 5. </a:t>
            </a:r>
            <a:endParaRPr lang="pl-PL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hr-HR" dirty="0"/>
          </a:p>
          <a:p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) Ilustrirati stvaranje sortiranog binarnog stabla (lijevo manji desno veći) od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zadanog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niza brojeva ako se bojevi </a:t>
            </a:r>
            <a:endParaRPr lang="hr-HR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   u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stablu ubacuju redoslijedom kojim su </a:t>
            </a:r>
            <a:r>
              <a:rPr lang="hr-HR" sz="1400" dirty="0" smtClean="0">
                <a:latin typeface="Times New Roman" pitchFamily="18" charset="0"/>
                <a:cs typeface="Times New Roman" pitchFamily="18" charset="0"/>
              </a:rPr>
              <a:t>gore </a:t>
            </a:r>
            <a:r>
              <a:rPr lang="hr-HR" sz="1400" dirty="0">
                <a:latin typeface="Times New Roman" pitchFamily="18" charset="0"/>
                <a:cs typeface="Times New Roman" pitchFamily="18" charset="0"/>
              </a:rPr>
              <a:t>navedeni. Nacrtati izgled stabla nakon dodavanja svakog elementa. </a:t>
            </a:r>
            <a:endParaRPr lang="pl-PL" sz="1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39952" y="3465004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3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0292" y="3477580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10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5656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1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52120" y="2636912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78932" y="170080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2</a:t>
            </a:r>
            <a:endParaRPr lang="hr-HR" dirty="0"/>
          </a:p>
        </p:txBody>
      </p:sp>
      <p:sp>
        <p:nvSpPr>
          <p:cNvPr id="12" name="Rectangle 11"/>
          <p:cNvSpPr/>
          <p:nvPr/>
        </p:nvSpPr>
        <p:spPr>
          <a:xfrm>
            <a:off x="4644008" y="4221088"/>
            <a:ext cx="792088" cy="5040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4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8" idx="0"/>
          </p:cNvCxnSpPr>
          <p:nvPr/>
        </p:nvCxnSpPr>
        <p:spPr>
          <a:xfrm flipV="1">
            <a:off x="1871700" y="2204864"/>
            <a:ext cx="1507232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9" idx="0"/>
          </p:cNvCxnSpPr>
          <p:nvPr/>
        </p:nvCxnSpPr>
        <p:spPr>
          <a:xfrm>
            <a:off x="4171020" y="2204864"/>
            <a:ext cx="1877144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</p:cNvCxnSpPr>
          <p:nvPr/>
        </p:nvCxnSpPr>
        <p:spPr>
          <a:xfrm flipV="1">
            <a:off x="4535996" y="3140968"/>
            <a:ext cx="1116124" cy="324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7" idx="0"/>
          </p:cNvCxnSpPr>
          <p:nvPr/>
        </p:nvCxnSpPr>
        <p:spPr>
          <a:xfrm>
            <a:off x="6444208" y="3140968"/>
            <a:ext cx="1152128" cy="336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2"/>
            <a:endCxn id="12" idx="0"/>
          </p:cNvCxnSpPr>
          <p:nvPr/>
        </p:nvCxnSpPr>
        <p:spPr>
          <a:xfrm>
            <a:off x="4535996" y="3969060"/>
            <a:ext cx="504056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259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Perpetua" pitchFamily="18" charset="0"/>
            <a:ea typeface="+mj-ea"/>
            <a:cs typeface="+mj-cs"/>
          </a:defRPr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163</TotalTime>
  <Words>5954</Words>
  <Application>Microsoft Office PowerPoint</Application>
  <PresentationFormat>On-screen Show (4:3)</PresentationFormat>
  <Paragraphs>1446</Paragraphs>
  <Slides>87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88" baseType="lpstr">
      <vt:lpstr>Theme1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</dc:creator>
  <cp:lastModifiedBy>Mladen</cp:lastModifiedBy>
  <cp:revision>25</cp:revision>
  <dcterms:created xsi:type="dcterms:W3CDTF">2010-06-30T19:09:51Z</dcterms:created>
  <dcterms:modified xsi:type="dcterms:W3CDTF">2010-06-30T22:42:49Z</dcterms:modified>
</cp:coreProperties>
</file>

<file path=docProps/thumbnail.jpeg>
</file>